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276" r:id="rId3"/>
    <p:sldId id="258" r:id="rId4"/>
    <p:sldId id="259" r:id="rId5"/>
    <p:sldId id="287" r:id="rId6"/>
    <p:sldId id="260" r:id="rId7"/>
    <p:sldId id="280" r:id="rId8"/>
    <p:sldId id="262" r:id="rId9"/>
    <p:sldId id="266" r:id="rId10"/>
    <p:sldId id="268" r:id="rId11"/>
    <p:sldId id="264" r:id="rId12"/>
    <p:sldId id="277" r:id="rId13"/>
    <p:sldId id="28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FF"/>
    <a:srgbClr val="0033CC"/>
    <a:srgbClr val="3333CC"/>
    <a:srgbClr val="0000FF"/>
    <a:srgbClr val="737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41" d="100"/>
          <a:sy n="4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43904-B877-4F17-A9B9-EBDDEF996010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E765-02DF-41A1-8060-885918634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6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0E765-02DF-41A1-8060-88591863451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39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8C34-C364-4111-9C13-05425A10DE1F}" type="datetime1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81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1BD1-6CC6-41EE-ADC6-988A16922E0A}" type="datetime1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96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ACC8-551D-465E-9CC6-EBB26E3F92E2}" type="datetime1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77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CFB5-1CF8-47B8-A116-83706E7B9E98}" type="datetime1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6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FBFD-6F8E-4D4A-BF63-5078318EF6C9}" type="datetime1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28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94A7-C9C3-4CBC-A929-14BA5F581EFE}" type="datetime1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20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041-8039-4AAC-81EA-567DD6284AA7}" type="datetime1">
              <a:rPr lang="cs-CZ" smtClean="0"/>
              <a:t>08.12.2020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96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566C-97BD-4D8E-9181-D2E9AD1CA756}" type="datetime1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19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0D44-499C-4D12-AE6B-FC423077D9C6}" type="datetime1">
              <a:rPr lang="cs-CZ" smtClean="0"/>
              <a:t>08.12.2020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77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3726-3F43-48EF-ABD2-7A47F74250C8}" type="datetime1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23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A99F-CB4C-4173-8A9D-B89795290B35}" type="datetime1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VY_32_INOVACE_08 - KROKODÝLI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64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25000">
              <a:schemeClr val="accent3">
                <a:lumMod val="60000"/>
                <a:lumOff val="40000"/>
              </a:schemeClr>
            </a:gs>
            <a:gs pos="75000">
              <a:schemeClr val="accent3"/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51E0-326F-4D89-8618-AC590E940E57}" type="datetime1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VY_32_INOVACE_08 - KROKODÝLI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7A2F-BB35-426F-8AF1-877BCD294B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8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Crocnest.JPG" TargetMode="External"/><Relationship Id="rId13" Type="http://schemas.openxmlformats.org/officeDocument/2006/relationships/hyperlink" Target="http://cs.wikipedia.org/" TargetMode="External"/><Relationship Id="rId3" Type="http://schemas.openxmlformats.org/officeDocument/2006/relationships/hyperlink" Target="http://commons.wikimedia.org/" TargetMode="External"/><Relationship Id="rId7" Type="http://schemas.openxmlformats.org/officeDocument/2006/relationships/hyperlink" Target="http://en.wikipedia.org/" TargetMode="External"/><Relationship Id="rId12" Type="http://schemas.openxmlformats.org/officeDocument/2006/relationships/hyperlink" Target="http://ru.wikipedia.org/wiki/%D0%A4%D0%B0%D0%B9%D0%BB:Nile_crocodile_eggs.jpg" TargetMode="External"/><Relationship Id="rId17" Type="http://schemas.openxmlformats.org/officeDocument/2006/relationships/hyperlink" Target="http://sk.wikipedia.org/wiki/S%C3%BAbor:Buberel_cayman_3.jpg" TargetMode="External"/><Relationship Id="rId2" Type="http://schemas.openxmlformats.org/officeDocument/2006/relationships/hyperlink" Target="http://office.microsoft.com/cs-cz/images/results.aspx?qu=krokod%C3%BDl&amp;ex=2#ai:MP900403442|" TargetMode="External"/><Relationship Id="rId16" Type="http://schemas.openxmlformats.org/officeDocument/2006/relationships/hyperlink" Target="http://commons.wikimedia.org/wiki/File:Gavial_Skeleton_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.wikipedia.org/wiki/S%C3%BAbor:American_Alligator.jpg" TargetMode="External"/><Relationship Id="rId11" Type="http://schemas.openxmlformats.org/officeDocument/2006/relationships/hyperlink" Target="http://ru.wikipedia.org/" TargetMode="External"/><Relationship Id="rId5" Type="http://schemas.openxmlformats.org/officeDocument/2006/relationships/hyperlink" Target="http://sk.wikipedia.org/" TargetMode="External"/><Relationship Id="rId15" Type="http://schemas.openxmlformats.org/officeDocument/2006/relationships/hyperlink" Target="http://wikimedia.org/" TargetMode="External"/><Relationship Id="rId10" Type="http://schemas.openxmlformats.org/officeDocument/2006/relationships/hyperlink" Target="http://en.wikipedia.org/wiki/File:Thenilecrocodile.jpg" TargetMode="External"/><Relationship Id="rId4" Type="http://schemas.openxmlformats.org/officeDocument/2006/relationships/hyperlink" Target="http://commons.wikimedia.org/wiki/File:Physical_world.jpg" TargetMode="External"/><Relationship Id="rId9" Type="http://schemas.openxmlformats.org/officeDocument/2006/relationships/hyperlink" Target="http://en.wikipedia.org/wiki/File:Alligator_mississippiensis_2_babies.jpg" TargetMode="External"/><Relationship Id="rId14" Type="http://schemas.openxmlformats.org/officeDocument/2006/relationships/hyperlink" Target="http://cs.wikipedia.org/wiki/Soubor:Gavi%C3%A1l_indick%C3%B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109757" y="6525344"/>
            <a:ext cx="2895600" cy="332656"/>
          </a:xfrm>
        </p:spPr>
        <p:txBody>
          <a:bodyPr/>
          <a:lstStyle/>
          <a:p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VY_32_INOVACE_08 - KROKODÝLI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88224" y="6469217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946"/>
            <a:ext cx="9149312" cy="609706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-16343" y="6626747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1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onstantia" pitchFamily="18" charset="0"/>
              </a:rPr>
              <a:t>KMEN: STRUNATCI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522582"/>
            <a:ext cx="4572000" cy="461665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onstantia" pitchFamily="18" charset="0"/>
              </a:rPr>
              <a:t>PODKMEN: OBRATLOVCI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72000" y="-1"/>
            <a:ext cx="4572000" cy="461665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onstantia" pitchFamily="18" charset="0"/>
              </a:rPr>
              <a:t>TŘÍDA: PLAZI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577312" y="522581"/>
            <a:ext cx="4572000" cy="461665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onstantia" pitchFamily="18" charset="0"/>
              </a:rPr>
              <a:t>PODTŘÍDA: KROKODÝLI</a:t>
            </a:r>
          </a:p>
        </p:txBody>
      </p:sp>
    </p:spTree>
    <p:extLst>
      <p:ext uri="{BB962C8B-B14F-4D97-AF65-F5344CB8AC3E}">
        <p14:creationId xmlns:p14="http://schemas.microsoft.com/office/powerpoint/2010/main" val="7748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0053" y="476672"/>
            <a:ext cx="5040560" cy="720080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800" b="1" dirty="0">
                <a:latin typeface="Constantia" pitchFamily="18" charset="0"/>
                <a:cs typeface="Times New Roman" pitchFamily="18" charset="0"/>
              </a:rPr>
              <a:t>Kostra gaviála indického</a:t>
            </a:r>
          </a:p>
        </p:txBody>
      </p:sp>
      <p:pic>
        <p:nvPicPr>
          <p:cNvPr id="11266" name="Picture 2" descr="D:\dokumenty\skola\Šablony\Zoologie\Zoologie 7. ročník\Plazi\Krokodýli\Gaviál indický\5 gaviál indický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282"/>
            <a:ext cx="9152118" cy="43962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43808" y="503660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Čelisti s vklíněnými zuby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835696" y="2045925"/>
            <a:ext cx="239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Hrudní obratle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5976" y="24909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Bederní obratle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20272" y="360495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Ocasní obratle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067944" y="4082437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Zadní končetiny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4359007"/>
            <a:ext cx="100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Lebka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843808" y="340788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Žebra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530" y="2129306"/>
            <a:ext cx="1467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92D050"/>
                </a:solidFill>
              </a:rPr>
              <a:t>Přední končetiny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780" y="6602783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12 </a:t>
            </a:r>
          </a:p>
        </p:txBody>
      </p:sp>
      <p:sp>
        <p:nvSpPr>
          <p:cNvPr id="1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</p:spTree>
    <p:extLst>
      <p:ext uri="{BB962C8B-B14F-4D97-AF65-F5344CB8AC3E}">
        <p14:creationId xmlns:p14="http://schemas.microsoft.com/office/powerpoint/2010/main" val="31915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kumenty\skola\Šablony\Zoologie\Zoologie 7. ročník\Plazi\Krokodýli\Krokodýl brýlový\5 krokodýl brýlov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752"/>
            <a:ext cx="9157274" cy="56103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24744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Kajman  brýlový</a:t>
            </a:r>
            <a:br>
              <a:rPr lang="cs-CZ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obývá rozsáhlé území Střední a Jižní Ameriky. Žije v jezerech, mokřadech a pomalu tekoucích vodách. Toleruje i slanou vodu v ústí řek.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88224" y="6414947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58100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13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19872" y="5618857"/>
            <a:ext cx="3024336" cy="46166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KAJMAN BRÝLOVÝ</a:t>
            </a:r>
          </a:p>
        </p:txBody>
      </p:sp>
    </p:spTree>
    <p:extLst>
      <p:ext uri="{BB962C8B-B14F-4D97-AF65-F5344CB8AC3E}">
        <p14:creationId xmlns:p14="http://schemas.microsoft.com/office/powerpoint/2010/main" val="41848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6" y="2539"/>
            <a:ext cx="9138074" cy="779796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400" b="1" dirty="0">
                <a:latin typeface="Constantia" pitchFamily="18" charset="0"/>
                <a:cs typeface="Times New Roman" pitchFamily="18" charset="0"/>
              </a:rPr>
              <a:t>Řád: Krokodýli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-10557" y="3068960"/>
            <a:ext cx="9140173" cy="624444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7100" dirty="0">
                <a:latin typeface="Times New Roman" pitchFamily="18" charset="0"/>
                <a:cs typeface="Times New Roman" pitchFamily="18" charset="0"/>
              </a:rPr>
              <a:t>Tělní dutina krokodýlů má dvě části – hrudní a břišní.</a:t>
            </a:r>
          </a:p>
          <a:p>
            <a:endParaRPr lang="cs-CZ" sz="50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12190" y="5517232"/>
            <a:ext cx="9138074" cy="792088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Krokodýli mají srdce nejdokonalejší ze všech plazů. Tvoří jej dvě síně a dvě komory, oddělené přepážkou.</a:t>
            </a:r>
          </a:p>
          <a:p>
            <a:endParaRPr lang="cs-CZ" sz="80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-12190" y="3922632"/>
            <a:ext cx="9162400" cy="550333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V čelistech se nacházejí zuby, ukotvené v zubních jamkách.</a:t>
            </a:r>
          </a:p>
          <a:p>
            <a:endParaRPr lang="cs-CZ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-16018" y="4725144"/>
            <a:ext cx="9138074" cy="548218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600" dirty="0">
                <a:latin typeface="Times New Roman" pitchFamily="18" charset="0"/>
                <a:cs typeface="Times New Roman" pitchFamily="18" charset="0"/>
              </a:rPr>
              <a:t>Ve srovnání s ostatními plazy mají nejdokonalejší mozek.</a:t>
            </a:r>
          </a:p>
          <a:p>
            <a:endParaRPr lang="cs-CZ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0" y="980728"/>
            <a:ext cx="9150210" cy="747294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200" dirty="0">
                <a:latin typeface="Times New Roman" pitchFamily="18" charset="0"/>
                <a:cs typeface="Times New Roman" pitchFamily="18" charset="0"/>
              </a:rPr>
              <a:t>Tělo kryje tvrdá kůže, krytá rohovitými štítky. Pod nimi jsou kostěné desky.</a:t>
            </a:r>
          </a:p>
          <a:p>
            <a:endParaRPr lang="cs-CZ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-10557" y="1954559"/>
            <a:ext cx="9160767" cy="882955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4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9200" dirty="0">
                <a:latin typeface="Times New Roman" pitchFamily="18" charset="0"/>
                <a:cs typeface="Times New Roman" pitchFamily="18" charset="0"/>
              </a:rPr>
              <a:t>Mají dva páry silných končetin. Na předních se nachází pět volných prstů. Zadní končetiny mají čtyři prsty spojeny plovací blánou.</a:t>
            </a:r>
          </a:p>
          <a:p>
            <a:endParaRPr lang="cs-CZ" sz="2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5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</p:spTree>
    <p:extLst>
      <p:ext uri="{BB962C8B-B14F-4D97-AF65-F5344CB8AC3E}">
        <p14:creationId xmlns:p14="http://schemas.microsoft.com/office/powerpoint/2010/main" val="19269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54868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Snímek č. 1 – Krokodýl. Dostupný na WWW: &lt;</a:t>
            </a:r>
            <a:r>
              <a:rPr lang="cs-CZ" sz="1400" dirty="0">
                <a:hlinkClick r:id="rId2"/>
              </a:rPr>
              <a:t>http://office.microsoft.com/</a:t>
            </a:r>
            <a:r>
              <a:rPr lang="cs-CZ" sz="1400" dirty="0" err="1">
                <a:hlinkClick r:id="rId2"/>
              </a:rPr>
              <a:t>cs-cz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images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results.aspx?qu</a:t>
            </a:r>
            <a:r>
              <a:rPr lang="cs-CZ" sz="1400" dirty="0">
                <a:hlinkClick r:id="rId2"/>
              </a:rPr>
              <a:t>=krokod%C3%BDl&amp;ex=2#ai:MP900403442|</a:t>
            </a:r>
            <a:r>
              <a:rPr lang="cs-CZ" sz="1400" dirty="0"/>
              <a:t>&gt;.</a:t>
            </a:r>
          </a:p>
          <a:p>
            <a:r>
              <a:rPr lang="nn-NO" sz="1400" dirty="0"/>
              <a:t>Snímek č. </a:t>
            </a:r>
            <a:r>
              <a:rPr lang="cs-CZ" sz="1400" dirty="0"/>
              <a:t>2</a:t>
            </a:r>
            <a:r>
              <a:rPr lang="nn-NO" sz="1400" dirty="0"/>
              <a:t> – </a:t>
            </a:r>
            <a:r>
              <a:rPr lang="cs-CZ" sz="1400" dirty="0"/>
              <a:t>Mapa světa. CENTRAL INTELLIGENCE AGENCY. </a:t>
            </a:r>
            <a:r>
              <a:rPr lang="cs-CZ" sz="1400" dirty="0">
                <a:hlinkClick r:id="rId3"/>
              </a:rPr>
              <a:t>http://commons.wikimedia.org</a:t>
            </a:r>
            <a:r>
              <a:rPr lang="cs-CZ" sz="1400" dirty="0"/>
              <a:t> </a:t>
            </a:r>
            <a:r>
              <a:rPr lang="nn-NO" sz="1400" dirty="0"/>
              <a:t>[online]</a:t>
            </a:r>
            <a:r>
              <a:rPr lang="cs-CZ" sz="1400" dirty="0"/>
              <a:t>. 1</a:t>
            </a:r>
            <a:r>
              <a:rPr lang="nn-NO" sz="1400" dirty="0"/>
              <a:t>. </a:t>
            </a:r>
            <a:r>
              <a:rPr lang="cs-CZ" sz="1400" dirty="0"/>
              <a:t>4</a:t>
            </a:r>
            <a:r>
              <a:rPr lang="nn-NO" sz="1400" dirty="0"/>
              <a:t>. 200</a:t>
            </a:r>
            <a:r>
              <a:rPr lang="cs-CZ" sz="1400" dirty="0"/>
              <a:t>4</a:t>
            </a:r>
            <a:r>
              <a:rPr lang="nn-NO" sz="1400" dirty="0"/>
              <a:t> [cit. 30</a:t>
            </a:r>
            <a:r>
              <a:rPr lang="cs-CZ" sz="1400" dirty="0"/>
              <a:t>.</a:t>
            </a:r>
            <a:r>
              <a:rPr lang="nn-NO" sz="1400" dirty="0"/>
              <a:t>5.2012]. </a:t>
            </a:r>
            <a:r>
              <a:rPr lang="cs-CZ" sz="1400" dirty="0"/>
              <a:t>Dostupný pod licencí {{PD-</a:t>
            </a:r>
            <a:r>
              <a:rPr lang="cs-CZ" sz="1400" dirty="0" err="1"/>
              <a:t>USGov</a:t>
            </a:r>
            <a:r>
              <a:rPr lang="cs-CZ" sz="1400" dirty="0"/>
              <a:t>-CIA-WF}} na WWW: &lt;</a:t>
            </a:r>
            <a:r>
              <a:rPr lang="nn-NO" sz="1400" dirty="0">
                <a:hlinkClick r:id="rId4"/>
              </a:rPr>
              <a:t>http://commons.wikimedia.org/wiki/File:Physical_world.jpg</a:t>
            </a:r>
            <a:r>
              <a:rPr lang="nn-NO" sz="1400" dirty="0"/>
              <a:t>&gt;</a:t>
            </a:r>
            <a:r>
              <a:rPr lang="cs-CZ" sz="1400" dirty="0"/>
              <a:t>.</a:t>
            </a:r>
          </a:p>
          <a:p>
            <a:r>
              <a:rPr lang="cs-CZ" sz="1400" dirty="0"/>
              <a:t>Snímek č. 3 – Aligátor severoamerický, </a:t>
            </a:r>
            <a:r>
              <a:rPr lang="cs-CZ" sz="1400" dirty="0" err="1"/>
              <a:t>Postdlf</a:t>
            </a:r>
            <a:r>
              <a:rPr lang="cs-CZ" sz="1400" dirty="0"/>
              <a:t>,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5"/>
              </a:rPr>
              <a:t>http://sk.wikipedia.org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(online), 21. 9. 2006 (cit. 30.5.2012).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&lt;</a:t>
            </a:r>
            <a:r>
              <a:rPr lang="cs-CZ" sz="1400" dirty="0">
                <a:hlinkClick r:id="rId6"/>
              </a:rPr>
              <a:t>http://sk.wikipedia.org/wiki/S%C3%BAbor:American_Alligator.jpg</a:t>
            </a:r>
            <a:r>
              <a:rPr lang="cs-CZ" sz="1400" dirty="0"/>
              <a:t>&gt;.</a:t>
            </a:r>
          </a:p>
          <a:p>
            <a:r>
              <a:rPr lang="cs-CZ" sz="1400" dirty="0"/>
              <a:t>Snímek č. 4 – Aligátor severoamerický. CATHOLIC, 85.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7"/>
              </a:rPr>
              <a:t>http://en.wikipedia.org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22. 12. 2004 [cit. 30.5.2012].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&lt;</a:t>
            </a:r>
            <a:r>
              <a:rPr lang="cs-CZ" sz="1400" dirty="0">
                <a:hlinkClick r:id="rId8"/>
              </a:rPr>
              <a:t>http://en.wikipedia.org/wiki/</a:t>
            </a:r>
            <a:r>
              <a:rPr lang="cs-CZ" sz="1400" dirty="0" err="1">
                <a:hlinkClick r:id="rId8"/>
              </a:rPr>
              <a:t>File:Crocnest.JPG</a:t>
            </a:r>
            <a:r>
              <a:rPr lang="cs-CZ" sz="1400" dirty="0"/>
              <a:t>&gt;.</a:t>
            </a:r>
          </a:p>
          <a:p>
            <a:r>
              <a:rPr lang="cs-CZ" sz="1400" dirty="0"/>
              <a:t>Snímek č. 5 – Aligátor severoamerický. SÉVI, </a:t>
            </a:r>
            <a:r>
              <a:rPr lang="cs-CZ" sz="1400" dirty="0" err="1"/>
              <a:t>Ianaré</a:t>
            </a:r>
            <a:r>
              <a:rPr lang="cs-CZ" sz="1400" dirty="0"/>
              <a:t>.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7"/>
              </a:rPr>
              <a:t>http://en.wikipedia.org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[cit. 29.5.2012].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&lt;</a:t>
            </a:r>
            <a:r>
              <a:rPr lang="cs-CZ" sz="1400" dirty="0">
                <a:hlinkClick r:id="rId9"/>
              </a:rPr>
              <a:t>http://en.wikipedia.org/wiki/File:Alligator_mississippiensis_2_babies.jpg</a:t>
            </a:r>
            <a:r>
              <a:rPr lang="cs-CZ" sz="1400" dirty="0"/>
              <a:t>&gt;.</a:t>
            </a:r>
          </a:p>
          <a:p>
            <a:r>
              <a:rPr lang="cs-CZ" sz="1400" dirty="0"/>
              <a:t>Snímek č. 6 – Krokodýl nilský. MCCANS, Sarah.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7"/>
              </a:rPr>
              <a:t>http://en.wikipedia.org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18. 6. 2010 [cit. 30.5.2012].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&lt;</a:t>
            </a:r>
            <a:r>
              <a:rPr lang="cs-CZ" sz="1400" dirty="0">
                <a:hlinkClick r:id="rId10"/>
              </a:rPr>
              <a:t>http://en.wikipedia.org/wiki/</a:t>
            </a:r>
            <a:r>
              <a:rPr lang="cs-CZ" sz="1400" dirty="0" err="1">
                <a:hlinkClick r:id="rId10"/>
              </a:rPr>
              <a:t>File:Thenilecrocodile.jpg</a:t>
            </a:r>
            <a:r>
              <a:rPr lang="cs-CZ" sz="1400" dirty="0"/>
              <a:t>&gt;.</a:t>
            </a:r>
          </a:p>
          <a:p>
            <a:r>
              <a:rPr lang="cs-CZ" sz="1400" dirty="0"/>
              <a:t>Snímek č. 10 – Krokodýl nilský. WALSH, Kevin</a:t>
            </a:r>
            <a:r>
              <a:rPr lang="cs-CZ" sz="1400" i="1" dirty="0"/>
              <a:t>.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11"/>
              </a:rPr>
              <a:t>http://ru.wikipedia.org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28. 4. 2005 [cit. 30.5.2012].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&lt;</a:t>
            </a:r>
            <a:r>
              <a:rPr lang="cs-CZ" sz="1400" dirty="0">
                <a:hlinkClick r:id="rId12"/>
              </a:rPr>
              <a:t>http://ru.wikipedia.org/wiki/%D0%A4%D0%B0%D0%B9%D0%BB:Nile_crocodile_eggs.jpg</a:t>
            </a:r>
            <a:r>
              <a:rPr lang="cs-CZ" sz="1400" dirty="0"/>
              <a:t>&gt;.</a:t>
            </a:r>
          </a:p>
          <a:p>
            <a:r>
              <a:rPr lang="cs-CZ" sz="1400" dirty="0"/>
              <a:t>Snímek č. 11 – Gaviál indický. CHEVA.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13"/>
              </a:rPr>
              <a:t>http://cs.wikipedia.org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21. 7. 2008 [cit. </a:t>
            </a:r>
            <a:r>
              <a:rPr lang="cs-CZ" sz="1400"/>
              <a:t>30.5.2012</a:t>
            </a:r>
            <a:r>
              <a:rPr lang="cs-CZ" sz="1400" dirty="0"/>
              <a:t>]. Dostupný pod licencí Public </a:t>
            </a:r>
            <a:r>
              <a:rPr lang="cs-CZ" sz="1400" dirty="0" err="1"/>
              <a:t>Domain</a:t>
            </a:r>
            <a:r>
              <a:rPr lang="cs-CZ" sz="1400" dirty="0"/>
              <a:t> na WWW:</a:t>
            </a:r>
            <a:r>
              <a:rPr lang="cs-CZ" sz="1400" dirty="0">
                <a:cs typeface="Arial" pitchFamily="34" charset="0"/>
              </a:rPr>
              <a:t> &lt;</a:t>
            </a:r>
            <a:r>
              <a:rPr lang="cs-CZ" sz="1400" dirty="0">
                <a:cs typeface="Arial" pitchFamily="34" charset="0"/>
                <a:hlinkClick r:id="rId14"/>
              </a:rPr>
              <a:t>http://cs.wikipedia.org/wiki/Soubor:Gavi%C3%A1l_indick%C3%BD.jpg</a:t>
            </a:r>
            <a:r>
              <a:rPr lang="cs-CZ" sz="1400" dirty="0">
                <a:cs typeface="Arial" pitchFamily="34" charset="0"/>
              </a:rPr>
              <a:t>&gt;.</a:t>
            </a:r>
          </a:p>
          <a:p>
            <a:r>
              <a:rPr lang="cs-CZ" sz="1400" dirty="0"/>
              <a:t>Snímek č. 12 – Gaviál indický. SKLMSTA.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15"/>
              </a:rPr>
              <a:t>http://wikimedia.org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11. 2008 [cit. 30.5.2012].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</a:t>
            </a:r>
            <a:r>
              <a:rPr lang="cs-CZ" sz="1400" dirty="0">
                <a:cs typeface="Calibri"/>
              </a:rPr>
              <a:t>&lt;</a:t>
            </a:r>
            <a:r>
              <a:rPr lang="cs-CZ" sz="1400" dirty="0">
                <a:hlinkClick r:id="rId16"/>
              </a:rPr>
              <a:t>http://commons.wikimedia.org/wiki/File:Gavial_Skeleton_.</a:t>
            </a:r>
            <a:r>
              <a:rPr lang="cs-CZ" sz="1400" dirty="0" err="1">
                <a:hlinkClick r:id="rId16"/>
              </a:rPr>
              <a:t>jpg</a:t>
            </a:r>
            <a:r>
              <a:rPr lang="cs-CZ" sz="1400" dirty="0">
                <a:cs typeface="Calibri"/>
              </a:rPr>
              <a:t>&gt;.</a:t>
            </a:r>
            <a:endParaRPr lang="cs-CZ" sz="1400" dirty="0"/>
          </a:p>
          <a:p>
            <a:r>
              <a:rPr lang="cs-CZ" sz="1400" dirty="0"/>
              <a:t>Snímek č. 13 – Kajman brýlový. BUBERAL, </a:t>
            </a:r>
            <a:r>
              <a:rPr lang="cs-CZ" sz="1400" dirty="0" err="1"/>
              <a:t>Jason</a:t>
            </a:r>
            <a:r>
              <a:rPr lang="cs-CZ" sz="1400" dirty="0"/>
              <a:t> L. </a:t>
            </a:r>
            <a:r>
              <a:rPr lang="cs-CZ" sz="1400" i="1" dirty="0">
                <a:latin typeface="Arial" pitchFamily="34" charset="0"/>
                <a:cs typeface="Arial" pitchFamily="34" charset="0"/>
                <a:hlinkClick r:id="rId5"/>
              </a:rPr>
              <a:t>http://sk.wikipedia.org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/>
              <a:t>[online]. 30. 5. 2004 [cit. 30.5.2012]. 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na WWW: &lt;</a:t>
            </a:r>
            <a:r>
              <a:rPr lang="cs-CZ" sz="1400" dirty="0">
                <a:hlinkClick r:id="rId17"/>
              </a:rPr>
              <a:t>http://sk.wikipedia.org/wiki/S%C3%BAbor:Buberel_cayman_3.jpg</a:t>
            </a:r>
            <a:r>
              <a:rPr lang="cs-CZ" sz="1400" dirty="0"/>
              <a:t>&gt;.</a:t>
            </a:r>
          </a:p>
          <a:p>
            <a:endParaRPr lang="cs-CZ" sz="1400" dirty="0"/>
          </a:p>
          <a:p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07904" y="17056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Zdroje obrázků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</p:spTree>
    <p:extLst>
      <p:ext uri="{BB962C8B-B14F-4D97-AF65-F5344CB8AC3E}">
        <p14:creationId xmlns:p14="http://schemas.microsoft.com/office/powerpoint/2010/main" val="42563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9/9c/Physical_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1731"/>
            <a:ext cx="8545973" cy="490407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cs-CZ" sz="2200" dirty="0">
                <a:latin typeface="Times New Roman" pitchFamily="18" charset="0"/>
                <a:cs typeface="Times New Roman" pitchFamily="18" charset="0"/>
              </a:rPr>
            </a:br>
            <a:r>
              <a:rPr lang="cs-CZ" sz="2600" b="1" dirty="0">
                <a:latin typeface="Times New Roman" pitchFamily="18" charset="0"/>
                <a:cs typeface="Times New Roman" pitchFamily="18" charset="0"/>
              </a:rPr>
              <a:t>První krokodýli se objevili ke konci prvohor.</a:t>
            </a:r>
            <a:br>
              <a:rPr lang="cs-CZ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Krokodýli jsou starobylým řádem třídy plazů, do kterého patří aligátoři, krokodýli, kajmani a gaviálové. Vyskytují se v Africe, Asii i v Americe.</a:t>
            </a:r>
            <a:br>
              <a:rPr lang="cs-CZ" sz="2600" dirty="0">
                <a:latin typeface="Times New Roman" pitchFamily="18" charset="0"/>
                <a:cs typeface="Times New Roman" pitchFamily="18" charset="0"/>
              </a:rPr>
            </a:b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Žijí v řekách, jezerech i v mořích při pobřeží.</a:t>
            </a:r>
            <a:br>
              <a:rPr lang="cs-CZ" sz="2600" dirty="0">
                <a:latin typeface="Times New Roman" pitchFamily="18" charset="0"/>
                <a:cs typeface="Times New Roman" pitchFamily="18" charset="0"/>
              </a:rPr>
            </a:br>
            <a:endParaRPr lang="cs-CZ" sz="2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/>
          <a:lstStyle/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971600" y="6076381"/>
            <a:ext cx="2225683" cy="644794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Aligátor severoamerický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876256" y="6054497"/>
            <a:ext cx="1328672" cy="688087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Gaviál indický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364088" y="6080590"/>
            <a:ext cx="1241881" cy="636376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Krokodýl nilský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419872" y="6112907"/>
            <a:ext cx="1638392" cy="571741"/>
          </a:xfrm>
          <a:prstGeom prst="roundRect">
            <a:avLst/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Kajman obecný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16216" y="6525344"/>
            <a:ext cx="2088232" cy="332656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662716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2 </a:t>
            </a:r>
          </a:p>
        </p:txBody>
      </p:sp>
      <p:sp>
        <p:nvSpPr>
          <p:cNvPr id="1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</p:spTree>
    <p:extLst>
      <p:ext uri="{BB962C8B-B14F-4D97-AF65-F5344CB8AC3E}">
        <p14:creationId xmlns:p14="http://schemas.microsoft.com/office/powerpoint/2010/main" val="54724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321E-6 L 0.03577 -0.443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22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321E-6 L -0.1526 -0.296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-14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944E-6 L -0.12309 -0.358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79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818E-6 L -0.14966 -0.314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15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okumenty\skola\Šablony\Zoologie\Zoologie 7. ročník\Plazi\Krokodýli\Aligátor severoamerický\5 aligátor severoamerick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736"/>
            <a:ext cx="5076056" cy="68133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32240" y="6490474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658100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3 </a:t>
            </a: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044386" y="2922783"/>
            <a:ext cx="4102141" cy="2594449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Potravou aligátora jsou ryby, obojživelníci, želvy, ptáci a savci. Loví zejména savce, kteří chodí k napajedlu (prasata, jeleny, domácí zvířata). Zaútočí i na medvědy nebo pantery.</a:t>
            </a:r>
            <a:br>
              <a:rPr lang="cs-CZ" sz="2400" dirty="0">
                <a:latin typeface="Times New Roman" pitchFamily="18" charset="0"/>
                <a:cs typeface="Times New Roman" pitchFamily="18" charset="0"/>
              </a:rPr>
            </a:br>
            <a:br>
              <a:rPr lang="cs-CZ" sz="2400" dirty="0">
                <a:latin typeface="Times New Roman" pitchFamily="18" charset="0"/>
                <a:cs typeface="Times New Roman" pitchFamily="18" charset="0"/>
              </a:rPr>
            </a:br>
            <a:br>
              <a:rPr lang="cs-CZ" sz="2400" dirty="0"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ástupný symbol pro text 7"/>
          <p:cNvSpPr txBox="1">
            <a:spLocks/>
          </p:cNvSpPr>
          <p:nvPr/>
        </p:nvSpPr>
        <p:spPr>
          <a:xfrm>
            <a:off x="5044386" y="332656"/>
            <a:ext cx="4102141" cy="1800200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Aligátor severoamerický</a:t>
            </a:r>
            <a:b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žije v močálech, řekách a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bažinách jihovýchodní části Spojených států amerických.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95256" y="5626099"/>
            <a:ext cx="3600400" cy="830997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ALIGÁTOR SEVEROAMERICKÝ</a:t>
            </a:r>
          </a:p>
        </p:txBody>
      </p:sp>
    </p:spTree>
    <p:extLst>
      <p:ext uri="{BB962C8B-B14F-4D97-AF65-F5344CB8AC3E}">
        <p14:creationId xmlns:p14="http://schemas.microsoft.com/office/powerpoint/2010/main" val="709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kumenty\skola\Šablony\Zoologie\Zoologie 7. ročník\Plazi\Krokodýli\Aligátor severoamerický\8 aligátor severoamerick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9"/>
            <a:ext cx="9143999" cy="5714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27232" cy="1224136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Aligátoři nemají hlasivky. Přesto samci v době námluv vydávají výrazné zvuky k přilákání pozornosti samičky. Po oplození samice poblíž vody vytvoří hnízdo . Do něj naklade 28 - 52 vajec. Vylíhlí aligátoři vydávají skřehotavý zvuk. Samice je musí z hnízda rychle vyhrabat.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60396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4 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</p:spTree>
    <p:extLst>
      <p:ext uri="{BB962C8B-B14F-4D97-AF65-F5344CB8AC3E}">
        <p14:creationId xmlns:p14="http://schemas.microsoft.com/office/powerpoint/2010/main" val="41110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y\skola\Šablony\Zoologie\Zoologie 7. ročník\Plazi\Krokodýli\Aligátor severoamerický\7 aligátor severoamerický mláď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2192"/>
          </a:xfrm>
          <a:prstGeom prst="rect">
            <a:avLst/>
          </a:prstGeom>
          <a:solidFill>
            <a:srgbClr val="003399"/>
          </a:solidFill>
          <a:ln w="19050">
            <a:solidFill>
              <a:schemeClr val="accent1"/>
            </a:solidFill>
          </a:ln>
          <a:ex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88224" y="6446708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58100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5 </a:t>
            </a: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  <p:sp>
        <p:nvSpPr>
          <p:cNvPr id="8" name="Nadpis 4"/>
          <p:cNvSpPr>
            <a:spLocks noGrp="1"/>
          </p:cNvSpPr>
          <p:nvPr>
            <p:ph type="title"/>
          </p:nvPr>
        </p:nvSpPr>
        <p:spPr>
          <a:xfrm>
            <a:off x="0" y="-34068"/>
            <a:ext cx="9144000" cy="764704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Mláďata aligátora mají na těle žluté skvrny. U matky se zdržují do tří let. Pohlavně dospívají mezi osmi až třinácti lety.</a:t>
            </a:r>
          </a:p>
        </p:txBody>
      </p:sp>
    </p:spTree>
    <p:extLst>
      <p:ext uri="{BB962C8B-B14F-4D97-AF65-F5344CB8AC3E}">
        <p14:creationId xmlns:p14="http://schemas.microsoft.com/office/powerpoint/2010/main" val="41316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kumenty\skola\Šablony\Zoologie\Zoologie 7. ročník\Plazi\Krokodýli\Krokodýl nilský\12 Crocodylus_niloticus-x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b="10210"/>
          <a:stretch/>
        </p:blipFill>
        <p:spPr bwMode="auto">
          <a:xfrm>
            <a:off x="1" y="1744343"/>
            <a:ext cx="9157706" cy="512601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700808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Krokodýl nilský </a:t>
            </a:r>
            <a:r>
              <a:rPr lang="cs-CZ" sz="2300" dirty="0">
                <a:latin typeface="Times New Roman" pitchFamily="18" charset="0"/>
                <a:cs typeface="Times New Roman" pitchFamily="18" charset="0"/>
              </a:rPr>
              <a:t>se vyskytuje v Africe v blízkosti vodních zdrojů. Kůže je na hřbetě ocasu pokryta hrbolky a výstupky. Kořistí predátora jsou ryby, plazi, ptáci a savci (lvi, hyeny, antilopy, levharti). Jak loví ptáky? Pomocí silného ocasu se vymrští z vody a chytne ptáka sedícího na větvi.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732240" y="6526826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6604084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6 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44008" y="2276872"/>
            <a:ext cx="3384376" cy="46166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KROKODÝL NILSKÝ</a:t>
            </a:r>
          </a:p>
        </p:txBody>
      </p:sp>
    </p:spTree>
    <p:extLst>
      <p:ext uri="{BB962C8B-B14F-4D97-AF65-F5344CB8AC3E}">
        <p14:creationId xmlns:p14="http://schemas.microsoft.com/office/powerpoint/2010/main" val="19318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kumenty\skola\Šablony\Zoologie\Zoologie 7. ročník\Plazi\Krokodýli\Krokodýl nilský\2 krokodýl nilsk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47957"/>
            <a:ext cx="9144000" cy="633742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58100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č.9  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3743"/>
            <a:ext cx="9144000" cy="1193009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200" dirty="0">
                <a:latin typeface="Times New Roman" pitchFamily="18" charset="0"/>
                <a:cs typeface="Times New Roman" pitchFamily="18" charset="0"/>
              </a:rPr>
              <a:t>Víte, jak krokodýli zvyšují tělesnou teplotu? Krokodýl nilský má stejně jako ostatní krokodýli solární panely. Jsou jimi bohatě prokrvené kostěné desky pod kůží. Stačí vyhřívat se na sluníčku a zvýšit teplotu protékající krve.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</p:spTree>
    <p:extLst>
      <p:ext uri="{BB962C8B-B14F-4D97-AF65-F5344CB8AC3E}">
        <p14:creationId xmlns:p14="http://schemas.microsoft.com/office/powerpoint/2010/main" val="32571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044" y="260648"/>
            <a:ext cx="8280412" cy="720080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Rozmnožování krokodýla nilského</a:t>
            </a:r>
          </a:p>
        </p:txBody>
      </p:sp>
      <p:pic>
        <p:nvPicPr>
          <p:cNvPr id="5122" name="Picture 2" descr="D:\dokumenty\skola\Šablony\Zoologie\Zoologie 7. ročník\Plazi\Krokodýli\Krokodýl nilský\5 krokodýl nilský vajíč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4531282" cy="48267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588224" y="6437525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581001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10  </a:t>
            </a:r>
          </a:p>
        </p:txBody>
      </p:sp>
      <p:sp>
        <p:nvSpPr>
          <p:cNvPr id="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5004048" y="4048538"/>
            <a:ext cx="3898776" cy="2262981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 vylíhnutí matka odnáší v tlamě mláďata do vody a zpočátku je ve vodě ochraňuje. Brzy se však osamostatní a stávají se výbornými lovci.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5004048" y="1484784"/>
            <a:ext cx="3898776" cy="2262981"/>
          </a:xfrm>
          <a:prstGeom prst="rect">
            <a:avLst/>
          </a:prstGeo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Po námluvách klade samice vejce do hnízda, které hlídá před ostatními predátory. Při teplotě 32 - 35</a:t>
            </a:r>
            <a:r>
              <a:rPr lang="cs-CZ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°C se vylíhnou samci. Při jiných teplotách se líhnou samice.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9/Gavi%C3%A1l_indick%C3%B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9"/>
          <a:stretch/>
        </p:blipFill>
        <p:spPr bwMode="auto">
          <a:xfrm>
            <a:off x="30041" y="1516461"/>
            <a:ext cx="9113959" cy="534153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41" y="0"/>
            <a:ext cx="9144000" cy="1340768"/>
          </a:xfrm>
          <a:solidFill>
            <a:srgbClr val="0033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Gaviál indický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žije na území Indie. Hlava je zakončena čelistmi, dlouhými až jeden metr. Dospělí samci mají na čenichu výrůstek, který používají při dorozumívání jako rezonátor.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92208" y="6492875"/>
            <a:ext cx="2133600" cy="365125"/>
          </a:xfrm>
        </p:spPr>
        <p:txBody>
          <a:bodyPr/>
          <a:lstStyle/>
          <a:p>
            <a:fld id="{59A37A2F-BB35-426F-8AF1-877BCD294BA4}" type="slidenum">
              <a:rPr lang="cs-CZ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fld>
            <a:endParaRPr lang="cs-CZ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62716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Obr. č. 11</a:t>
            </a:r>
          </a:p>
        </p:txBody>
      </p:sp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987824" y="6615014"/>
            <a:ext cx="3175992" cy="242986"/>
          </a:xfrm>
        </p:spPr>
        <p:txBody>
          <a:bodyPr/>
          <a:lstStyle/>
          <a:p>
            <a:pPr>
              <a:defRPr/>
            </a:pPr>
            <a:r>
              <a:rPr lang="cs-CZ" sz="105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VY_32_INOVACE_08_KROKODÝLI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35696" y="5805264"/>
            <a:ext cx="3024336" cy="461665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GAVIÁL INDICKÝ</a:t>
            </a:r>
          </a:p>
        </p:txBody>
      </p:sp>
    </p:spTree>
    <p:extLst>
      <p:ext uri="{BB962C8B-B14F-4D97-AF65-F5344CB8AC3E}">
        <p14:creationId xmlns:p14="http://schemas.microsoft.com/office/powerpoint/2010/main" val="2513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1321</Words>
  <Application>Microsoft Office PowerPoint</Application>
  <PresentationFormat>Předvádění na obrazovce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Motiv systému Office</vt:lpstr>
      <vt:lpstr>Prezentace aplikace PowerPoint</vt:lpstr>
      <vt:lpstr> První krokodýli se objevili ke konci prvohor. Krokodýli jsou starobylým řádem třídy plazů, do kterého patří aligátoři, krokodýli, kajmani a gaviálové. Vyskytují se v Africe, Asii i v Americe. Žijí v řekách, jezerech i v mořích při pobřeží. </vt:lpstr>
      <vt:lpstr>Prezentace aplikace PowerPoint</vt:lpstr>
      <vt:lpstr>Aligátoři nemají hlasivky. Přesto samci v době námluv vydávají výrazné zvuky k přilákání pozornosti samičky. Po oplození samice poblíž vody vytvoří hnízdo . Do něj naklade 28 - 52 vajec. Vylíhlí aligátoři vydávají skřehotavý zvuk. Samice je musí z hnízda rychle vyhrabat.</vt:lpstr>
      <vt:lpstr>Mláďata aligátora mají na těle žluté skvrny. U matky se zdržují do tří let. Pohlavně dospívají mezi osmi až třinácti lety.</vt:lpstr>
      <vt:lpstr>Krokodýl nilský se vyskytuje v Africe v blízkosti vodních zdrojů. Kůže je na hřbetě ocasu pokryta hrbolky a výstupky. Kořistí predátora jsou ryby, plazi, ptáci a savci (lvi, hyeny, antilopy, levharti). Jak loví ptáky? Pomocí silného ocasu se vymrští z vody a chytne ptáka sedícího na větvi.</vt:lpstr>
      <vt:lpstr>Víte, jak krokodýli zvyšují tělesnou teplotu? Krokodýl nilský má stejně jako ostatní krokodýli solární panely. Jsou jimi bohatě prokrvené kostěné desky pod kůží. Stačí vyhřívat se na sluníčku a zvýšit teplotu protékající krve.</vt:lpstr>
      <vt:lpstr>Rozmnožování krokodýla nilského</vt:lpstr>
      <vt:lpstr>Gaviál indický žije na území Indie. Hlava je zakončena čelistmi, dlouhými až jeden metr. Dospělí samci mají na čenichu výrůstek, který používají při dorozumívání jako rezonátor.</vt:lpstr>
      <vt:lpstr>Kostra gaviála indického</vt:lpstr>
      <vt:lpstr>Kajman  brýlový obývá rozsáhlé území Střední a Jižní Ameriky. Žije v jezerech, mokřadech a pomalu tekoucích vodách. Toleruje i slanou vodu v ústí řek.</vt:lpstr>
      <vt:lpstr>Řád: Krokodýli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Krokodýli</dc:title>
  <dc:creator>Lila</dc:creator>
  <cp:lastModifiedBy>Zbyněk Koláčný</cp:lastModifiedBy>
  <cp:revision>179</cp:revision>
  <dcterms:created xsi:type="dcterms:W3CDTF">2011-10-28T21:29:37Z</dcterms:created>
  <dcterms:modified xsi:type="dcterms:W3CDTF">2020-12-08T13:01:37Z</dcterms:modified>
</cp:coreProperties>
</file>